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5680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5f775e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攻略总结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e93348528ddcba9c#tid=68f83f42ba80cb000ac8e55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23b6c354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攻略识别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c96a2c98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攻略解读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ef50cf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攻略应用</a:t>
            </a:r>
            <a:endParaRPr lang="en-US" sz="20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adadae913.fixed?pid=7b38c3109&amp;color=195,214,0&amp;bbb=1"/>
          <p:cNvSpPr/>
          <p:nvPr/>
        </p:nvSpPr>
        <p:spPr>
          <a:xfrm>
            <a:off x="2414016" y="1545336"/>
            <a:ext cx="7196328" cy="9692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通法攻略</a:t>
            </a:r>
            <a:endParaRPr lang="en-US" altLang="zh-CN" sz="5400" dirty="0"/>
          </a:p>
        </p:txBody>
      </p:sp>
      <p:sp>
        <p:nvSpPr>
          <p:cNvPr id="3" name="C_2_BD#adadae913.fixed?pid=7b38c3109&amp;color=255,255,255&amp;bbb=1"/>
          <p:cNvSpPr/>
          <p:nvPr/>
        </p:nvSpPr>
        <p:spPr>
          <a:xfrm>
            <a:off x="0" y="2880360"/>
            <a:ext cx="12188952" cy="7955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数列求和之错位相减法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361222532?pid=23b6c354c&amp;color=0,0,0&amp;bt=1&amp;bbb=1&amp;hb=1"/>
              <p:cNvSpPr/>
              <p:nvPr/>
            </p:nvSpPr>
            <p:spPr>
              <a:xfrm>
                <a:off x="832104" y="1080000"/>
                <a:ext cx="10533888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通项公式形如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“等差×等比”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，比如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代表一个等差数列的通项公式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关于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的一次函数，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代表一个等比数列的通项公式（关于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的指数型函数，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），那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么便可以使用错位相减法求和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361222532?pid=23b6c354c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192530"/>
              </a:xfrm>
              <a:prstGeom prst="rect">
                <a:avLst/>
              </a:prstGeom>
              <a:blipFill>
                <a:blip r:embed="rId3"/>
                <a:stretch>
                  <a:fillRect l="-1389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8191aabe0?pid=c96a2c98d&amp;color=0,0,0&amp;bt=1&amp;bbb=1"/>
              <p:cNvSpPr/>
              <p:nvPr/>
            </p:nvSpPr>
            <p:spPr>
              <a:xfrm>
                <a:off x="832104" y="10800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错位相减法求和的基本步骤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为公差为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的等差数列，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为公比为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的等比数列，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P_4_BD#8191aabe0?pid=c96a2c98d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_4_BD#8191aabe0?pid=c96a2c98d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47288" y="1985129"/>
            <a:ext cx="5294376" cy="2980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P_4_BD#8191aabe0?pid=c96a2c98d&amp;color=0,0,0&amp;bbb=1"/>
              <p:cNvSpPr/>
              <p:nvPr/>
            </p:nvSpPr>
            <p:spPr>
              <a:xfrm>
                <a:off x="832104" y="5096629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应用贴士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在写出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的表达式时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应特别注意将两式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错位对齐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以便下一步准确写出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作差后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应注意减式中各项的符号是否发生变化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P_4_BD#8191aabe0?pid=c96a2c98d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5096629"/>
                <a:ext cx="10533888" cy="770255"/>
              </a:xfrm>
              <a:prstGeom prst="rect">
                <a:avLst/>
              </a:prstGeom>
              <a:blipFill>
                <a:blip r:embed="rId5"/>
                <a:stretch>
                  <a:fillRect l="-1389" r="-3241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1_1#d18e89978?vop=1&amp;pid=bef50cfa4&amp;color=0,0,0&amp;bt=1&amp;bbb=1"/>
              <p:cNvSpPr/>
              <p:nvPr/>
            </p:nvSpPr>
            <p:spPr>
              <a:xfrm>
                <a:off x="832104" y="1080000"/>
                <a:ext cx="10533888" cy="4610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−2)⋅</m:t>
                    </m:r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，其前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2400" b="0" i="0" u="sng" kern="0" spc="-99900" dirty="0">
                    <a:solidFill>
                      <a:srgbClr val="FF00FF"/>
                    </a:solidFill>
                    <a:latin typeface="SimSun" panose="02010600030101010101" pitchFamily="2" charset="-122"/>
                    <a:ea typeface="SimHei" pitchFamily="34" charset="-122"/>
                    <a:cs typeface="SimHei" pitchFamily="34" charset="-120"/>
                  </a:rPr>
                  <a:t> </a:t>
                </a:r>
                <a:r>
                  <a:rPr lang="en-US" altLang="zh-CN" sz="140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4_BD.1_1#d18e89978?vop=1&amp;pid=bef50cfa4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61010"/>
              </a:xfrm>
              <a:prstGeom prst="rect">
                <a:avLst/>
              </a:prstGeom>
              <a:blipFill>
                <a:blip r:embed="rId3"/>
                <a:stretch>
                  <a:fillRect l="-1042" b="-2105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AN.2_1#d18e89978.blank?vop=1&amp;pid=bef50cfa4&amp;color=0,0,0&amp;vpa=1&amp;bbb=1&amp;rh=25.34504"/>
              <p:cNvSpPr/>
              <p:nvPr/>
            </p:nvSpPr>
            <p:spPr>
              <a:xfrm>
                <a:off x="6932994" y="1167439"/>
                <a:ext cx="888683" cy="3185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35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Hei" pitchFamily="34" charset="-122"/>
                            <a:cs typeface="SimHei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sz="14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−5)⋅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SimHei" pitchFamily="34" charset="-122"/>
                                <a:cs typeface="SimHei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4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+5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SimHei" pitchFamily="34" charset="0"/>
                    <a:ea typeface="SimHei" pitchFamily="34" charset="-122"/>
                    <a:cs typeface="SimHei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4_AN.2_1#d18e89978.blank?vop=1&amp;pid=bef50cfa4&amp;color=0,0,0&amp;vpa=1&amp;bbb=1&amp;rh=25.34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2994" y="1167439"/>
                <a:ext cx="888683" cy="318580"/>
              </a:xfrm>
              <a:prstGeom prst="rect">
                <a:avLst/>
              </a:prstGeom>
              <a:blipFill>
                <a:blip r:embed="rId4"/>
                <a:stretch>
                  <a:fillRect l="-2055" b="-153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EX.3_1#d18e89978?vop=1&amp;pid=bef50cfa4&amp;color=0,0,0&amp;bbb=1"/>
              <p:cNvSpPr/>
              <p:nvPr/>
            </p:nvSpPr>
            <p:spPr>
              <a:xfrm>
                <a:off x="832104" y="1547995"/>
                <a:ext cx="10533888" cy="6022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题干中数列的通项公式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符合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等差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等比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的形式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故利用错位相减法求和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4_EX.3_1#d18e89978?vop=1&amp;pid=bef50cfa4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47995"/>
                <a:ext cx="10533888" cy="602298"/>
              </a:xfrm>
              <a:prstGeom prst="rect">
                <a:avLst/>
              </a:prstGeom>
              <a:blipFill>
                <a:blip r:embed="rId5"/>
                <a:stretch>
                  <a:fillRect l="-1042" b="-181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4_AS.4_1#d18e89978?vop=1&amp;pid=bef50cfa4&amp;color=0,0,0&amp;bbb=1"/>
              <p:cNvSpPr/>
              <p:nvPr/>
            </p:nvSpPr>
            <p:spPr>
              <a:xfrm>
                <a:off x="832104" y="2156325"/>
                <a:ext cx="10533888" cy="1346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+0×</m:t>
                    </m:r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−3)⋅</m:t>
                    </m:r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−2)⋅</m:t>
                    </m:r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+0×</m:t>
                    </m:r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−3)⋅</m:t>
                    </m:r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−2)⋅</m:t>
                    </m:r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=−1+</m:t>
                    </m:r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−2)⋅</m:t>
                    </m:r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=−1+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3−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1−3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−2)⋅</m:t>
                    </m:r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(5−2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)⋅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−5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−5)⋅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+5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B_4_AS.4_1#d18e89978?vop=1&amp;pid=bef50cfa4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156325"/>
                <a:ext cx="10533888" cy="1346200"/>
              </a:xfrm>
              <a:prstGeom prst="rect">
                <a:avLst/>
              </a:prstGeom>
              <a:blipFill>
                <a:blip r:embed="rId6"/>
                <a:stretch>
                  <a:fillRect l="-1042" b="-45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b00cbbc00?pid=b5f775e03&amp;color=0,0,0&amp;bt=1&amp;bbb=1"/>
          <p:cNvSpPr/>
          <p:nvPr/>
        </p:nvSpPr>
        <p:spPr>
          <a:xfrm>
            <a:off x="832104" y="1080000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四种数列求和方法的对比</a:t>
            </a:r>
            <a:endParaRPr lang="en-US" altLang="zh-CN" sz="1800" dirty="0"/>
          </a:p>
        </p:txBody>
      </p:sp>
      <p:graphicFrame>
        <p:nvGraphicFramePr>
          <p:cNvPr id="7" name="P_4_BD#b00cbbc00?colgroup=10,16,13,13&amp;pid=b5f775e03&amp;color=0,0,0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6924444"/>
              </p:ext>
            </p:extLst>
          </p:nvPr>
        </p:nvGraphicFramePr>
        <p:xfrm>
          <a:off x="832105" y="1580634"/>
          <a:ext cx="10536017" cy="1583565"/>
        </p:xfrm>
        <a:graphic>
          <a:graphicData uri="http://schemas.openxmlformats.org/drawingml/2006/table">
            <a:tbl>
              <a:tblPr/>
              <a:tblGrid>
                <a:gridCol w="21108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17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317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317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381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方法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数列特征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核心操作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易错点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743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倒序相加法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首尾等距两项和为定值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正序倒序相加后约分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误判数列对称性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743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并项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分组法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可拆分的混合数列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拆分为基础数列/合并项易求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误判数列类型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743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裂项相消法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含分式/含根式/含指数式/含对数式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构造可抵消的差式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裂项系数错误（易遗漏）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743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错位相减法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等差×等比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乘公比后错位相减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相减时项数计算错误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264</Words>
  <Application>Microsoft Office PowerPoint</Application>
  <PresentationFormat>宽屏</PresentationFormat>
  <Paragraphs>44</Paragraphs>
  <Slides>6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2" baseType="lpstr"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2025-10-22T02:24:06Z</dcterms:created>
  <dcterms:modified xsi:type="dcterms:W3CDTF">2025-10-22T02:33:21Z</dcterms:modified>
  <cp:category/>
  <cp:contentStatus/>
</cp:coreProperties>
</file>